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9" r:id="rId8"/>
    <p:sldId id="262" r:id="rId9"/>
    <p:sldId id="263" r:id="rId10"/>
    <p:sldId id="266" r:id="rId11"/>
    <p:sldId id="267" r:id="rId12"/>
    <p:sldId id="258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3D4"/>
    <a:srgbClr val="532719"/>
    <a:srgbClr val="F7D6C1"/>
    <a:srgbClr val="844924"/>
    <a:srgbClr val="FCECDC"/>
    <a:srgbClr val="F3F1ED"/>
    <a:srgbClr val="371E0F"/>
    <a:srgbClr val="F9DEC3"/>
    <a:srgbClr val="E8C8BA"/>
    <a:srgbClr val="E79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4660"/>
  </p:normalViewPr>
  <p:slideViewPr>
    <p:cSldViewPr>
      <p:cViewPr>
        <p:scale>
          <a:sx n="60" d="100"/>
          <a:sy n="60" d="100"/>
        </p:scale>
        <p:origin x="1978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5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6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5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1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0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9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2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4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722FA-1FF9-4413-9D53-594132354452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CD511-1A78-4E7B-87D6-45706A8DC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4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2.jpeg"/><Relationship Id="rId5" Type="http://schemas.microsoft.com/office/2007/relationships/hdphoto" Target="../media/hdphoto3.wdp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2.xml.rels><?xml version="1.0" encoding="UTF-8" standalone="yes" ?><Relationships xmlns="http://schemas.openxmlformats.org/package/2006/relationships"><Relationship Id="rId8" Target="../media/image3.png" Type="http://schemas.openxmlformats.org/officeDocument/2006/relationships/image"/><Relationship Id="rId13" Target="../media/image37.jpeg" Type="http://schemas.openxmlformats.org/officeDocument/2006/relationships/image"/><Relationship Id="rId3" Target="../media/hdphoto1.wdp" Type="http://schemas.microsoft.com/office/2007/relationships/hdphoto"/><Relationship Id="rId7" Target="../media/hdphoto4.wdp" Type="http://schemas.microsoft.com/office/2007/relationships/hdphoto"/><Relationship Id="rId12" Target="../media/image36.jpeg" Type="http://schemas.openxmlformats.org/officeDocument/2006/relationships/image"/><Relationship Id="rId2" Target="../media/image1.jpeg" Type="http://schemas.openxmlformats.org/officeDocument/2006/relationships/image"/><Relationship Id="rId16" Target="../media/image4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jpeg" Type="http://schemas.openxmlformats.org/officeDocument/2006/relationships/image"/><Relationship Id="rId11" Target="../media/image35.jpeg" Type="http://schemas.openxmlformats.org/officeDocument/2006/relationships/image"/><Relationship Id="rId5" Target="../media/hdphoto2.wdp" Type="http://schemas.microsoft.com/office/2007/relationships/hdphoto"/><Relationship Id="rId15" Target="../media/image39.jpeg" Type="http://schemas.openxmlformats.org/officeDocument/2006/relationships/image"/><Relationship Id="rId10" Target="../media/image34.jpeg" Type="http://schemas.openxmlformats.org/officeDocument/2006/relationships/image"/><Relationship Id="rId4" Target="../media/image2.png" Type="http://schemas.openxmlformats.org/officeDocument/2006/relationships/image"/><Relationship Id="rId9" Target="../media/hdphoto3.wdp" Type="http://schemas.microsoft.com/office/2007/relationships/hdphoto"/><Relationship Id="rId14" Target="../media/image38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2.gif"/><Relationship Id="rId5" Type="http://schemas.microsoft.com/office/2007/relationships/hdphoto" Target="../media/hdphoto3.wdp"/><Relationship Id="rId10" Type="http://schemas.openxmlformats.org/officeDocument/2006/relationships/image" Target="../media/image41.gif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 ?><Relationships xmlns="http://schemas.openxmlformats.org/package/2006/relationships"><Relationship Id="rId8" Target="../media/hdphoto4.wdp" Type="http://schemas.microsoft.com/office/2007/relationships/hdphoto"/><Relationship Id="rId3" Target="../media/image2.png" Type="http://schemas.openxmlformats.org/officeDocument/2006/relationships/image"/><Relationship Id="rId7" Target="../media/image5.jpeg" Type="http://schemas.openxmlformats.org/officeDocument/2006/relationships/image"/><Relationship Id="rId2" Target="../media/image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hdphoto3.wdp" Type="http://schemas.microsoft.com/office/2007/relationships/hdphoto"/><Relationship Id="rId11" Target="../media/image11.jpeg" Type="http://schemas.openxmlformats.org/officeDocument/2006/relationships/image"/><Relationship Id="rId5" Target="../media/image3.png" Type="http://schemas.openxmlformats.org/officeDocument/2006/relationships/image"/><Relationship Id="rId10" Target="../media/image10.jpeg" Type="http://schemas.openxmlformats.org/officeDocument/2006/relationships/image"/><Relationship Id="rId4" Target="../media/hdphoto2.wdp" Type="http://schemas.microsoft.com/office/2007/relationships/hdphoto"/><Relationship Id="rId9" Target="../media/image9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8" Target="../media/image5.jpeg" Type="http://schemas.openxmlformats.org/officeDocument/2006/relationships/image"/><Relationship Id="rId3" Target="../media/hdphoto1.wdp" Type="http://schemas.microsoft.com/office/2007/relationships/hdphoto"/><Relationship Id="rId7" Target="../media/hdphoto2.wdp" Type="http://schemas.microsoft.com/office/2007/relationships/hdphoto"/><Relationship Id="rId12" Target="../media/image1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.png" Type="http://schemas.openxmlformats.org/officeDocument/2006/relationships/image"/><Relationship Id="rId11" Target="../media/image13.jpeg" Type="http://schemas.openxmlformats.org/officeDocument/2006/relationships/image"/><Relationship Id="rId5" Target="../media/hdphoto3.wdp" Type="http://schemas.microsoft.com/office/2007/relationships/hdphoto"/><Relationship Id="rId10" Target="../media/image12.jpeg" Type="http://schemas.openxmlformats.org/officeDocument/2006/relationships/image"/><Relationship Id="rId4" Target="../media/image3.png" Type="http://schemas.openxmlformats.org/officeDocument/2006/relationships/image"/><Relationship Id="rId9" Target="../media/hdphoto4.wdp" Type="http://schemas.microsoft.com/office/2007/relationships/hdphoto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7.jpeg"/><Relationship Id="rId5" Type="http://schemas.openxmlformats.org/officeDocument/2006/relationships/image" Target="../media/image3.png"/><Relationship Id="rId10" Type="http://schemas.openxmlformats.org/officeDocument/2006/relationships/image" Target="../media/image16.jpeg"/><Relationship Id="rId4" Type="http://schemas.microsoft.com/office/2007/relationships/hdphoto" Target="../media/hdphoto2.wdp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jpeg"/><Relationship Id="rId4" Type="http://schemas.microsoft.com/office/2007/relationships/hdphoto" Target="../media/hdphoto3.wdp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1.jpeg"/><Relationship Id="rId5" Type="http://schemas.openxmlformats.org/officeDocument/2006/relationships/image" Target="../media/image3.png"/><Relationship Id="rId10" Type="http://schemas.openxmlformats.org/officeDocument/2006/relationships/image" Target="../media/image20.jpeg"/><Relationship Id="rId4" Type="http://schemas.microsoft.com/office/2007/relationships/hdphoto" Target="../media/hdphoto2.wdp"/><Relationship Id="rId9" Type="http://schemas.openxmlformats.org/officeDocument/2006/relationships/image" Target="../media/image19.jpeg"/></Relationships>
</file>

<file path=ppt/slides/_rels/slide8.xml.rels><?xml version="1.0" encoding="UTF-8" standalone="yes" ?><Relationships xmlns="http://schemas.openxmlformats.org/package/2006/relationships"><Relationship Id="rId8" Target="../media/hdphoto4.wdp" Type="http://schemas.microsoft.com/office/2007/relationships/hdphoto"/><Relationship Id="rId3" Target="../media/image23.png" Type="http://schemas.openxmlformats.org/officeDocument/2006/relationships/image"/><Relationship Id="rId7" Target="../media/image5.jpeg" Type="http://schemas.openxmlformats.org/officeDocument/2006/relationships/image"/><Relationship Id="rId2" Target="../media/image22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6.jpeg" Type="http://schemas.openxmlformats.org/officeDocument/2006/relationships/image"/><Relationship Id="rId5" Target="../media/image25.pn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27.jpeg" Type="http://schemas.openxmlformats.org/officeDocument/2006/relationships/image"/><Relationship Id="rId3" Target="../media/hdphoto1.wdp" Type="http://schemas.microsoft.com/office/2007/relationships/hdphoto"/><Relationship Id="rId7" Target="../media/hdphoto3.wdp" Type="http://schemas.microsoft.com/office/2007/relationships/hdphoto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png" Type="http://schemas.openxmlformats.org/officeDocument/2006/relationships/image"/><Relationship Id="rId11" Target="../media/hdphoto4.wdp" Type="http://schemas.microsoft.com/office/2007/relationships/hdphoto"/><Relationship Id="rId5" Target="../media/hdphoto2.wdp" Type="http://schemas.microsoft.com/office/2007/relationships/hdphoto"/><Relationship Id="rId10" Target="../media/image5.jpeg" Type="http://schemas.openxmlformats.org/officeDocument/2006/relationships/image"/><Relationship Id="rId4" Target="../media/image2.png" Type="http://schemas.openxmlformats.org/officeDocument/2006/relationships/image"/><Relationship Id="rId9" Target="../media/image28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4211" y="-2946"/>
            <a:ext cx="50760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0" i="0" dirty="0">
              <a:solidFill>
                <a:srgbClr val="000000"/>
              </a:solidFill>
              <a:effectLst/>
              <a:latin typeface="EIisabethische" pitchFamily="2" charset="0"/>
              <a:ea typeface="Gungsuh" panose="02030600000101010101" pitchFamily="18" charset="-127"/>
              <a:cs typeface="Miriam" panose="020B0502050101010101" pitchFamily="34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566"/>
          <a:stretch/>
        </p:blipFill>
        <p:spPr>
          <a:xfrm>
            <a:off x="0" y="-81573"/>
            <a:ext cx="9184495" cy="69395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-246159"/>
            <a:ext cx="4397005" cy="69587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24574" y="1916832"/>
            <a:ext cx="6684862" cy="7929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6"/>
          <a:stretch/>
        </p:blipFill>
        <p:spPr>
          <a:xfrm>
            <a:off x="467544" y="836711"/>
            <a:ext cx="5143500" cy="53955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5976" y="1226096"/>
            <a:ext cx="4551753" cy="1728192"/>
          </a:xfrm>
          <a:prstGeom prst="rect">
            <a:avLst/>
          </a:prstGeom>
          <a:solidFill>
            <a:srgbClr val="532719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  <a:latin typeface="EIisabethische" pitchFamily="2" charset="0"/>
              <a:ea typeface="Gungsuh" panose="02030600000101010101" pitchFamily="18" charset="-127"/>
              <a:cs typeface="Miriam" panose="020B0502050101010101" pitchFamily="34" charset="-79"/>
            </a:endParaRPr>
          </a:p>
          <a:p>
            <a:pPr algn="ctr"/>
            <a:r>
              <a:rPr lang="ru-RU" sz="2800" dirty="0">
                <a:solidFill>
                  <a:srgbClr val="F7D6C1"/>
                </a:solidFill>
                <a:latin typeface="Mak" pitchFamily="50" charset="0"/>
                <a:ea typeface="Gungsuh" panose="02030600000101010101" pitchFamily="18" charset="-127"/>
                <a:cs typeface="Miriam" panose="020B0502050101010101" pitchFamily="34" charset="-79"/>
              </a:rPr>
              <a:t>Центр волонтёров</a:t>
            </a:r>
            <a:r>
              <a:rPr lang="en-US" sz="2800" dirty="0">
                <a:solidFill>
                  <a:srgbClr val="F7D6C1"/>
                </a:solidFill>
                <a:latin typeface="Mak" pitchFamily="50" charset="0"/>
                <a:ea typeface="Gungsuh" panose="02030600000101010101" pitchFamily="18" charset="-127"/>
                <a:cs typeface="Miriam" panose="020B0502050101010101" pitchFamily="34" charset="-79"/>
              </a:rPr>
              <a:t> </a:t>
            </a:r>
            <a:r>
              <a:rPr lang="ru-RU" sz="2800" dirty="0">
                <a:solidFill>
                  <a:srgbClr val="F7D6C1"/>
                </a:solidFill>
                <a:latin typeface="Mak" pitchFamily="50" charset="0"/>
                <a:ea typeface="Gungsuh" panose="02030600000101010101" pitchFamily="18" charset="-127"/>
                <a:cs typeface="Miriam" panose="020B0502050101010101" pitchFamily="34" charset="-79"/>
              </a:rPr>
              <a:t>культуры</a:t>
            </a:r>
            <a:endParaRPr lang="en-US" sz="2800" dirty="0">
              <a:solidFill>
                <a:srgbClr val="F7D6C1"/>
              </a:solidFill>
              <a:latin typeface="Mak" pitchFamily="50" charset="0"/>
              <a:ea typeface="Gungsuh" panose="02030600000101010101" pitchFamily="18" charset="-127"/>
              <a:cs typeface="Miriam" panose="020B0502050101010101" pitchFamily="34" charset="-79"/>
            </a:endParaRPr>
          </a:p>
          <a:p>
            <a:pPr algn="ctr"/>
            <a:r>
              <a:rPr lang="ru-RU" sz="2800" dirty="0">
                <a:solidFill>
                  <a:srgbClr val="F7D6C1"/>
                </a:solidFill>
                <a:latin typeface="Mak" pitchFamily="50" charset="0"/>
                <a:ea typeface="Gungsuh" panose="02030600000101010101" pitchFamily="18" charset="-127"/>
                <a:cs typeface="Miriam" panose="020B0502050101010101" pitchFamily="34" charset="-79"/>
              </a:rPr>
              <a:t> СПГХПА А. Л. Штиглица</a:t>
            </a: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01680"/>
            <a:ext cx="1054496" cy="108034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31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2863"/>
            <a:ext cx="9186863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0867" y="2570217"/>
            <a:ext cx="7924800" cy="66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2358" y="-1523802"/>
            <a:ext cx="4365625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01680"/>
            <a:ext cx="1054496" cy="1080342"/>
          </a:xfrm>
          <a:prstGeom prst="ellipse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8457" y="188639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Фестиваль «</a:t>
            </a:r>
            <a:r>
              <a:rPr lang="en-US" sz="28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Digital Opera 2.0 </a:t>
            </a:r>
            <a:r>
              <a:rPr lang="ru-RU" sz="28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Опера цифровой эпохи»</a:t>
            </a:r>
          </a:p>
        </p:txBody>
      </p:sp>
      <p:pic>
        <p:nvPicPr>
          <p:cNvPr id="1028" name="Picture 4" descr="https://www.classicalmusicnews.ru/wp-content/uploads/2019/10/digital-oper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/>
          <a:stretch/>
        </p:blipFill>
        <p:spPr bwMode="auto">
          <a:xfrm>
            <a:off x="4096002" y="1432577"/>
            <a:ext cx="4679200" cy="400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68.userapi.com/c855720/v855720402/1eb88d/eOh6l08mFCI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7" r="60172" b="8652"/>
          <a:stretch/>
        </p:blipFill>
        <p:spPr bwMode="auto">
          <a:xfrm>
            <a:off x="611560" y="3110892"/>
            <a:ext cx="2975520" cy="23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432577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Semilight" panose="020B0402040204020203" pitchFamily="34" charset="0"/>
              </a:rPr>
              <a:t>Международный конкурс молодых медиа-художников при участии оперных певцов и режиссеров-постановщиков.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1127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566"/>
          <a:stretch/>
        </p:blipFill>
        <p:spPr>
          <a:xfrm>
            <a:off x="-41889" y="-81573"/>
            <a:ext cx="9317214" cy="6939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66609" y="-865639"/>
            <a:ext cx="6684862" cy="7929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64651" y="1280991"/>
            <a:ext cx="4397005" cy="6958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01680"/>
            <a:ext cx="1054496" cy="1080342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18864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14 февраля</a:t>
            </a:r>
          </a:p>
        </p:txBody>
      </p:sp>
      <p:pic>
        <p:nvPicPr>
          <p:cNvPr id="2050" name="Picture 2" descr="https://sun9-10.userapi.com/J2zulN14xyNFazlgrCRAd-vpF-QTsipYvBxnbg/7INxwgZmsf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t="16711" r="256" b="14567"/>
          <a:stretch/>
        </p:blipFill>
        <p:spPr bwMode="auto">
          <a:xfrm>
            <a:off x="5240790" y="3668484"/>
            <a:ext cx="2762258" cy="245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4.userapi.com/c858324/v858324944/172b1f/FnI1p6goG0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9" t="50000" b="3526"/>
          <a:stretch/>
        </p:blipFill>
        <p:spPr bwMode="auto">
          <a:xfrm>
            <a:off x="5250503" y="1004333"/>
            <a:ext cx="2752545" cy="25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7.userapi.com/bNgWThoZ7V-JsmNnT6Noptav_IqRE0LIEzYVKQ/NP3CfqaUF-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07" y="1004333"/>
            <a:ext cx="3629561" cy="51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1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566"/>
          <a:stretch/>
        </p:blipFill>
        <p:spPr>
          <a:xfrm>
            <a:off x="0" y="-81573"/>
            <a:ext cx="9184495" cy="6939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6899" y="-246159"/>
            <a:ext cx="4397005" cy="6958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8028384" y="5661026"/>
            <a:ext cx="1054496" cy="1080342"/>
          </a:xfrm>
          <a:prstGeom prst="ellipse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9627" y="1867489"/>
            <a:ext cx="6684862" cy="7929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3915" y="404293"/>
            <a:ext cx="5976664" cy="523220"/>
          </a:xfrm>
          <a:prstGeom prst="rect">
            <a:avLst/>
          </a:prstGeom>
          <a:solidFill>
            <a:srgbClr val="844924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Mak" pitchFamily="50" charset="0"/>
              </a:rPr>
              <a:t>Распределение задач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0" t="52831" r="40478" b="24408"/>
          <a:stretch/>
        </p:blipFill>
        <p:spPr bwMode="auto">
          <a:xfrm>
            <a:off x="3841405" y="1321169"/>
            <a:ext cx="1457203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CF3D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07649" y="2891977"/>
            <a:ext cx="2324713" cy="646331"/>
          </a:xfrm>
          <a:prstGeom prst="rect">
            <a:avLst/>
          </a:prstGeom>
          <a:solidFill>
            <a:srgbClr val="F7D6C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32719"/>
                </a:solidFill>
                <a:latin typeface="Segoe UI Light" panose="020B0502040204020203" pitchFamily="34" charset="0"/>
              </a:rPr>
              <a:t>Елизавета Вялых</a:t>
            </a:r>
          </a:p>
          <a:p>
            <a:pPr algn="ctr"/>
            <a:r>
              <a:rPr lang="ru-RU" dirty="0">
                <a:solidFill>
                  <a:srgbClr val="532719"/>
                </a:solidFill>
                <a:latin typeface="Segoe UI Light" panose="020B0502040204020203" pitchFamily="34" charset="0"/>
              </a:rPr>
              <a:t>глава «ЦВК»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4302" y="2891979"/>
            <a:ext cx="2088232" cy="646331"/>
          </a:xfrm>
          <a:prstGeom prst="rect">
            <a:avLst/>
          </a:prstGeom>
          <a:solidFill>
            <a:srgbClr val="F7D6C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32719"/>
                </a:solidFill>
                <a:latin typeface="Segoe UI Light" panose="020B0502040204020203" pitchFamily="34" charset="0"/>
              </a:rPr>
              <a:t>Екатерина </a:t>
            </a:r>
            <a:r>
              <a:rPr lang="ru-RU" b="1" dirty="0" err="1">
                <a:solidFill>
                  <a:srgbClr val="532719"/>
                </a:solidFill>
                <a:latin typeface="Segoe UI Light" panose="020B0502040204020203" pitchFamily="34" charset="0"/>
              </a:rPr>
              <a:t>Бунеева</a:t>
            </a:r>
            <a:endParaRPr lang="ru-RU" b="1" dirty="0">
              <a:solidFill>
                <a:srgbClr val="532719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532719"/>
                </a:solidFill>
                <a:latin typeface="Segoe UI Light" panose="020B0502040204020203" pitchFamily="34" charset="0"/>
              </a:rPr>
              <a:t>Зам. главы «ЦВК»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7689" y="2891978"/>
            <a:ext cx="2222009" cy="646331"/>
          </a:xfrm>
          <a:prstGeom prst="rect">
            <a:avLst/>
          </a:prstGeom>
          <a:solidFill>
            <a:srgbClr val="F7D6C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32719"/>
                </a:solidFill>
                <a:latin typeface="Segoe UI Light" panose="020B0502040204020203" pitchFamily="34" charset="0"/>
              </a:rPr>
              <a:t>Анастасия Иванова </a:t>
            </a:r>
          </a:p>
          <a:p>
            <a:pPr algn="ctr"/>
            <a:r>
              <a:rPr lang="ru-RU" dirty="0">
                <a:solidFill>
                  <a:srgbClr val="532719"/>
                </a:solidFill>
                <a:latin typeface="Segoe UI Light" panose="020B0502040204020203" pitchFamily="34" charset="0"/>
              </a:rPr>
              <a:t>Киноклуб и СММ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9207" y="5530632"/>
            <a:ext cx="2206080" cy="646331"/>
          </a:xfrm>
          <a:prstGeom prst="rect">
            <a:avLst/>
          </a:prstGeom>
          <a:solidFill>
            <a:srgbClr val="F7D6C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32719"/>
                </a:solidFill>
                <a:latin typeface="Segoe UI Light" panose="020B0502040204020203" pitchFamily="34" charset="0"/>
              </a:rPr>
              <a:t>Евгения Кокорина </a:t>
            </a:r>
          </a:p>
          <a:p>
            <a:pPr algn="ctr"/>
            <a:r>
              <a:rPr lang="ru-RU" dirty="0">
                <a:solidFill>
                  <a:srgbClr val="532719"/>
                </a:solidFill>
                <a:latin typeface="Segoe UI Light" panose="020B0502040204020203" pitchFamily="34" charset="0"/>
              </a:rPr>
              <a:t>главная по афишам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3813" y="5526735"/>
            <a:ext cx="2185885" cy="646331"/>
          </a:xfrm>
          <a:prstGeom prst="rect">
            <a:avLst/>
          </a:prstGeom>
          <a:solidFill>
            <a:srgbClr val="F7D6C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32719"/>
                </a:solidFill>
                <a:latin typeface="Segoe UI Light" panose="020B0502040204020203" pitchFamily="34" charset="0"/>
              </a:rPr>
              <a:t>Елизавета Минкина </a:t>
            </a:r>
          </a:p>
          <a:p>
            <a:pPr algn="ctr"/>
            <a:r>
              <a:rPr lang="ru-RU" dirty="0">
                <a:solidFill>
                  <a:srgbClr val="532719"/>
                </a:solidFill>
                <a:latin typeface="Segoe UI Light" panose="020B0502040204020203" pitchFamily="34" charset="0"/>
              </a:rPr>
              <a:t>Лекторий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0DBB13-D4D4-42E0-B997-92689D03961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 t="22050" r="15259" b="24700"/>
          <a:stretch/>
        </p:blipFill>
        <p:spPr>
          <a:xfrm>
            <a:off x="1111658" y="1251501"/>
            <a:ext cx="1473148" cy="14731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CF3D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8A5BD7-3675-4D35-A50B-FE050332FD5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t="31128" r="22334" b="34470"/>
          <a:stretch/>
        </p:blipFill>
        <p:spPr>
          <a:xfrm>
            <a:off x="3817180" y="1234020"/>
            <a:ext cx="1546908" cy="15469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CF3D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97CD3D-3729-4486-91C7-71AF07FAE43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r="1822" b="45826"/>
          <a:stretch/>
        </p:blipFill>
        <p:spPr>
          <a:xfrm>
            <a:off x="6501379" y="1285458"/>
            <a:ext cx="1457203" cy="14572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CF3D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A9EF19E2-6408-4DFC-A40A-264BD7094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t="17576" r="42026" b="33201"/>
          <a:stretch/>
        </p:blipFill>
        <p:spPr bwMode="auto">
          <a:xfrm>
            <a:off x="3849925" y="3905816"/>
            <a:ext cx="1440159" cy="1440159"/>
          </a:xfrm>
          <a:prstGeom prst="rect">
            <a:avLst/>
          </a:prstGeom>
          <a:noFill/>
          <a:ln w="57150">
            <a:solidFill>
              <a:srgbClr val="FCF3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505DAF-6181-4436-8D93-97456C27D500}"/>
              </a:ext>
            </a:extLst>
          </p:cNvPr>
          <p:cNvSpPr txBox="1"/>
          <p:nvPr/>
        </p:nvSpPr>
        <p:spPr>
          <a:xfrm>
            <a:off x="683568" y="5526533"/>
            <a:ext cx="2355487" cy="646331"/>
          </a:xfrm>
          <a:prstGeom prst="rect">
            <a:avLst/>
          </a:prstGeom>
          <a:solidFill>
            <a:srgbClr val="F7D6C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32719"/>
                </a:solidFill>
                <a:latin typeface="Segoe UI Light" panose="020B0502040204020203" pitchFamily="34" charset="0"/>
              </a:rPr>
              <a:t>Татьяна </a:t>
            </a:r>
            <a:r>
              <a:rPr lang="ru-RU" b="1" dirty="0" err="1">
                <a:solidFill>
                  <a:srgbClr val="532719"/>
                </a:solidFill>
                <a:latin typeface="Segoe UI Light" panose="020B0502040204020203" pitchFamily="34" charset="0"/>
              </a:rPr>
              <a:t>Файнгольд</a:t>
            </a:r>
            <a:endParaRPr lang="ru-RU" b="1" dirty="0">
              <a:solidFill>
                <a:srgbClr val="532719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532719"/>
                </a:solidFill>
                <a:latin typeface="Segoe UI Light" panose="020B0502040204020203" pitchFamily="34" charset="0"/>
              </a:rPr>
              <a:t>Тематические вечера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F1BD52-FBD6-4AA0-8FDD-029B696C75D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39029" r="36613" b="25947"/>
          <a:stretch/>
        </p:blipFill>
        <p:spPr>
          <a:xfrm>
            <a:off x="1115617" y="3892764"/>
            <a:ext cx="1494331" cy="1494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CF3D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3FA8A4F-48C3-4666-B023-50F0E9959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-219" r="12480" b="49820"/>
          <a:stretch/>
        </p:blipFill>
        <p:spPr bwMode="auto">
          <a:xfrm>
            <a:off x="6482378" y="3840758"/>
            <a:ext cx="1505217" cy="150521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CF3D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6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566"/>
          <a:stretch/>
        </p:blipFill>
        <p:spPr>
          <a:xfrm>
            <a:off x="-41889" y="-81573"/>
            <a:ext cx="9317214" cy="69395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66609" y="-879721"/>
            <a:ext cx="6684862" cy="7929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64651" y="1356028"/>
            <a:ext cx="4397005" cy="6958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9433" y="276871"/>
            <a:ext cx="5679918" cy="523220"/>
          </a:xfrm>
          <a:prstGeom prst="rect">
            <a:avLst/>
          </a:prstGeom>
          <a:solidFill>
            <a:srgbClr val="F7D6C1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532719"/>
                </a:solidFill>
                <a:latin typeface="Mak" pitchFamily="50" charset="0"/>
              </a:rPr>
              <a:t>Как с нами связаться?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01680"/>
            <a:ext cx="1054496" cy="1080342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586" y="1052736"/>
            <a:ext cx="6976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Наша группа </a:t>
            </a:r>
            <a:r>
              <a:rPr lang="ru-RU" sz="2000" dirty="0" err="1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Вконтакте</a:t>
            </a:r>
            <a:r>
              <a:rPr lang="ru-RU" sz="20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:</a:t>
            </a:r>
            <a:endParaRPr lang="ru-RU" sz="2000" dirty="0">
              <a:solidFill>
                <a:srgbClr val="532719"/>
              </a:solidFill>
            </a:endParaRPr>
          </a:p>
          <a:p>
            <a:pPr algn="ctr"/>
            <a:r>
              <a:rPr lang="ru-RU" sz="2000" dirty="0">
                <a:solidFill>
                  <a:srgbClr val="532719"/>
                </a:solidFill>
                <a:latin typeface="Segoe UI Light" panose="020B0502040204020203" pitchFamily="34" charset="0"/>
              </a:rPr>
              <a:t>Центр волонтёров культуры </a:t>
            </a:r>
            <a:br>
              <a:rPr lang="ru-RU" sz="2000" dirty="0">
                <a:solidFill>
                  <a:srgbClr val="532719"/>
                </a:solidFill>
                <a:latin typeface="Segoe UI Light" panose="020B0502040204020203" pitchFamily="34" charset="0"/>
              </a:rPr>
            </a:br>
            <a:r>
              <a:rPr lang="ru-RU" sz="2000" dirty="0">
                <a:solidFill>
                  <a:srgbClr val="532719"/>
                </a:solidFill>
                <a:latin typeface="Segoe UI Light" panose="020B0502040204020203" pitchFamily="34" charset="0"/>
              </a:rPr>
              <a:t>СПГХПА А.Л. Штиглица</a:t>
            </a:r>
          </a:p>
          <a:p>
            <a:pPr algn="ctr"/>
            <a:r>
              <a:rPr lang="en-US" sz="2000" dirty="0">
                <a:solidFill>
                  <a:srgbClr val="532719"/>
                </a:solidFill>
                <a:latin typeface="Segoe UI Light" panose="020B0502040204020203" pitchFamily="34" charset="0"/>
              </a:rPr>
              <a:t>https</a:t>
            </a:r>
            <a:r>
              <a:rPr lang="ru-RU" sz="2000" dirty="0">
                <a:solidFill>
                  <a:srgbClr val="532719"/>
                </a:solidFill>
                <a:latin typeface="Segoe UI Light" panose="020B0502040204020203" pitchFamily="34" charset="0"/>
              </a:rPr>
              <a:t>://</a:t>
            </a:r>
            <a:r>
              <a:rPr lang="en-US" sz="2000" dirty="0">
                <a:solidFill>
                  <a:srgbClr val="532719"/>
                </a:solidFill>
                <a:latin typeface="Segoe UI Light" panose="020B0502040204020203" pitchFamily="34" charset="0"/>
              </a:rPr>
              <a:t>vk.com</a:t>
            </a:r>
            <a:r>
              <a:rPr lang="ru-RU" sz="2000" dirty="0">
                <a:solidFill>
                  <a:srgbClr val="532719"/>
                </a:solidFill>
                <a:latin typeface="Segoe UI Light" panose="020B0502040204020203" pitchFamily="34" charset="0"/>
              </a:rPr>
              <a:t>/</a:t>
            </a:r>
            <a:r>
              <a:rPr lang="en-US" sz="2000" dirty="0" err="1">
                <a:solidFill>
                  <a:srgbClr val="532719"/>
                </a:solidFill>
                <a:latin typeface="Segoe UI Light" panose="020B0502040204020203" pitchFamily="34" charset="0"/>
              </a:rPr>
              <a:t>volunteers_ghpa</a:t>
            </a:r>
            <a:endParaRPr lang="ru-RU" sz="2000" dirty="0">
              <a:solidFill>
                <a:srgbClr val="532719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123960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Наш </a:t>
            </a:r>
            <a:r>
              <a:rPr lang="ru-RU" sz="2000" dirty="0" err="1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инстаграм</a:t>
            </a:r>
            <a:r>
              <a:rPr lang="ru-RU" sz="20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:</a:t>
            </a:r>
          </a:p>
          <a:p>
            <a:pPr algn="ctr"/>
            <a:r>
              <a:rPr lang="en-US" sz="2000" dirty="0">
                <a:solidFill>
                  <a:srgbClr val="532719"/>
                </a:solidFill>
                <a:latin typeface="Segoe UI Light" panose="020B0502040204020203" pitchFamily="34" charset="0"/>
                <a:cs typeface="Fulbo Argenta" pitchFamily="2" charset="-79"/>
              </a:rPr>
              <a:t>@</a:t>
            </a:r>
            <a:r>
              <a:rPr lang="en-US" sz="2000" dirty="0" err="1">
                <a:solidFill>
                  <a:srgbClr val="532719"/>
                </a:solidFill>
                <a:latin typeface="Segoe UI Light" panose="020B0502040204020203" pitchFamily="34" charset="0"/>
                <a:cs typeface="Fulbo Argenta" pitchFamily="2" charset="-79"/>
              </a:rPr>
              <a:t>volunteer_center_ghpa</a:t>
            </a:r>
            <a:endParaRPr lang="ru-RU" sz="2000" dirty="0">
              <a:solidFill>
                <a:srgbClr val="532719"/>
              </a:solidFill>
              <a:latin typeface="Segoe UI Light" panose="020B0502040204020203" pitchFamily="34" charset="0"/>
              <a:cs typeface="Fulbo Argenta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4450" y="480934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Наша электронная почта:</a:t>
            </a:r>
          </a:p>
          <a:p>
            <a:pPr algn="ctr"/>
            <a:r>
              <a:rPr lang="en-US" sz="2000" dirty="0">
                <a:solidFill>
                  <a:srgbClr val="532719"/>
                </a:solidFill>
                <a:latin typeface="Segoe UI Light" panose="020B0502040204020203" pitchFamily="34" charset="0"/>
                <a:cs typeface="Fulbo Argenta" pitchFamily="2" charset="-79"/>
              </a:rPr>
              <a:t>volunteer_center@ghpa.ru</a:t>
            </a:r>
            <a:endParaRPr lang="ru-RU" sz="2000" dirty="0">
              <a:solidFill>
                <a:srgbClr val="532719"/>
              </a:solidFill>
              <a:latin typeface="Segoe UI Light" panose="020B0502040204020203" pitchFamily="34" charset="0"/>
              <a:cs typeface="Fulbo Argenta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3014" y="5661248"/>
            <a:ext cx="4992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Наш адрес:</a:t>
            </a:r>
          </a:p>
          <a:p>
            <a:pPr algn="ctr"/>
            <a:r>
              <a:rPr lang="ru-RU" sz="2000" dirty="0">
                <a:solidFill>
                  <a:srgbClr val="532719"/>
                </a:solidFill>
                <a:latin typeface="Segoe UI Light" panose="020B0502040204020203" pitchFamily="34" charset="0"/>
                <a:cs typeface="Fulbo Argenta" pitchFamily="2" charset="-79"/>
              </a:rPr>
              <a:t>Соляной переулок, 13, г. Санкт-Петербург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333922-9908-4B7C-85B5-84EB2F4E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34" y="2406220"/>
            <a:ext cx="2191365" cy="21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468718-B1E8-4907-AE10-E1627246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44" y="2376175"/>
            <a:ext cx="2191365" cy="21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4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9688"/>
            <a:ext cx="918686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01680"/>
            <a:ext cx="1054496" cy="1080342"/>
          </a:xfrm>
          <a:prstGeom prst="ellipse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-246159"/>
            <a:ext cx="4397005" cy="6958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2535" y="1906961"/>
            <a:ext cx="6684862" cy="7929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8960" y="2828835"/>
            <a:ext cx="5347663" cy="1200329"/>
          </a:xfrm>
          <a:prstGeom prst="rect">
            <a:avLst/>
          </a:prstGeom>
          <a:solidFill>
            <a:srgbClr val="532719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7D6C1"/>
                </a:solidFill>
                <a:latin typeface="Mak" pitchFamily="50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1520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566"/>
          <a:stretch/>
        </p:blipFill>
        <p:spPr>
          <a:xfrm>
            <a:off x="-41889" y="-81573"/>
            <a:ext cx="9317214" cy="69395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64651" y="1280991"/>
            <a:ext cx="4397005" cy="69587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5983" y="479370"/>
            <a:ext cx="4752528" cy="523220"/>
          </a:xfrm>
          <a:prstGeom prst="rect">
            <a:avLst/>
          </a:prstGeom>
          <a:solidFill>
            <a:srgbClr val="FCECDC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85231" y="-879733"/>
            <a:ext cx="6684862" cy="7929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8466" y="479370"/>
            <a:ext cx="45365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71E0F"/>
                </a:solidFill>
                <a:latin typeface="Mak" pitchFamily="50" charset="0"/>
              </a:rPr>
              <a:t>Чем мы занимаемся?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8100392" y="5601680"/>
            <a:ext cx="1054496" cy="1080342"/>
          </a:xfrm>
          <a:prstGeom prst="ellipse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521" y="85911"/>
            <a:ext cx="2931893" cy="3784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796699"/>
            <a:ext cx="2931893" cy="3784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628800"/>
            <a:ext cx="2931893" cy="37844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637697"/>
            <a:ext cx="293211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389180"/>
            <a:ext cx="2932113" cy="37861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681572" y="1268760"/>
            <a:ext cx="6274804" cy="707886"/>
          </a:xfrm>
          <a:prstGeom prst="rect">
            <a:avLst/>
          </a:prstGeom>
          <a:solidFill>
            <a:srgbClr val="844924">
              <a:alpha val="78000"/>
            </a:srgbClr>
          </a:solidFill>
          <a:effectLst>
            <a:outerShdw dist="38100" sx="1000" sy="1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ak" pitchFamily="50" charset="0"/>
              </a:rPr>
              <a:t>Помогаем в организации и проведении различных культурных мероприятий</a:t>
            </a:r>
            <a:r>
              <a:rPr lang="en-US" sz="2000" dirty="0">
                <a:solidFill>
                  <a:schemeClr val="bg1"/>
                </a:solidFill>
                <a:latin typeface="Mak" pitchFamily="50" charset="0"/>
              </a:rPr>
              <a:t> </a:t>
            </a:r>
            <a:endParaRPr lang="ru-RU" sz="2000" dirty="0">
              <a:solidFill>
                <a:schemeClr val="bg1"/>
              </a:solidFill>
              <a:latin typeface="Mak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1572" y="2164794"/>
            <a:ext cx="6274804" cy="400110"/>
          </a:xfrm>
          <a:prstGeom prst="rect">
            <a:avLst/>
          </a:prstGeom>
          <a:solidFill>
            <a:srgbClr val="844924">
              <a:alpha val="78000"/>
            </a:srgbClr>
          </a:solidFill>
        </p:spPr>
        <p:txBody>
          <a:bodyPr wrap="square" rtlCol="0" anchor="ctr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ak" pitchFamily="50" charset="0"/>
              </a:rPr>
              <a:t>Рассказываем о правах и обязанностях волонтеров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81572" y="2884874"/>
            <a:ext cx="6274804" cy="400110"/>
          </a:xfrm>
          <a:prstGeom prst="rect">
            <a:avLst/>
          </a:prstGeom>
          <a:solidFill>
            <a:srgbClr val="844924">
              <a:alpha val="78000"/>
            </a:srgbClr>
          </a:solidFill>
        </p:spPr>
        <p:txBody>
          <a:bodyPr wrap="square" rtlCol="0" anchor="ctr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ak" pitchFamily="50" charset="0"/>
              </a:rPr>
              <a:t>Проводим лекции в рамках проекта ЛЕКТОРИЙ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5961" y="3604954"/>
            <a:ext cx="6274804" cy="400110"/>
          </a:xfrm>
          <a:prstGeom prst="rect">
            <a:avLst/>
          </a:prstGeom>
          <a:solidFill>
            <a:srgbClr val="844924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Mak" pitchFamily="50" charset="0"/>
              </a:rPr>
              <a:t>Устраеваем</a:t>
            </a:r>
            <a:r>
              <a:rPr lang="ru-RU" sz="2000" dirty="0">
                <a:solidFill>
                  <a:schemeClr val="bg1"/>
                </a:solidFill>
                <a:latin typeface="Mak" pitchFamily="50" charset="0"/>
              </a:rPr>
              <a:t> показы КИНОКЛУБА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1572" y="5109726"/>
            <a:ext cx="6274804" cy="707886"/>
          </a:xfrm>
          <a:prstGeom prst="rect">
            <a:avLst/>
          </a:prstGeom>
          <a:solidFill>
            <a:srgbClr val="844924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ak" pitchFamily="50" charset="0"/>
              </a:rPr>
              <a:t>Занимаемся реализацией студенческих идей и инициатив 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7BF1516-7022-4AF6-A010-23B0E216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923" y="2484312"/>
            <a:ext cx="2932113" cy="37861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530768-1A56-4F90-AF11-62F851FC61FA}"/>
              </a:ext>
            </a:extLst>
          </p:cNvPr>
          <p:cNvSpPr txBox="1"/>
          <p:nvPr/>
        </p:nvSpPr>
        <p:spPr>
          <a:xfrm>
            <a:off x="1695961" y="4377661"/>
            <a:ext cx="6274804" cy="400110"/>
          </a:xfrm>
          <a:prstGeom prst="rect">
            <a:avLst/>
          </a:prstGeom>
          <a:solidFill>
            <a:srgbClr val="844924">
              <a:alpha val="78000"/>
            </a:srgbClr>
          </a:solidFill>
          <a:effectLst>
            <a:outerShdw dist="38100" sx="1000" sy="1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ak" pitchFamily="50" charset="0"/>
              </a:rPr>
              <a:t>Организуем ТЕМАТИЧЕСКИЕ ВЕЧЕРА</a:t>
            </a:r>
          </a:p>
        </p:txBody>
      </p:sp>
    </p:spTree>
    <p:extLst>
      <p:ext uri="{BB962C8B-B14F-4D97-AF65-F5344CB8AC3E}">
        <p14:creationId xmlns:p14="http://schemas.microsoft.com/office/powerpoint/2010/main" val="116607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9688"/>
            <a:ext cx="918686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-246159"/>
            <a:ext cx="4397005" cy="6958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24574" y="1916832"/>
            <a:ext cx="6684862" cy="7929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32271"/>
            <a:ext cx="1054496" cy="1080342"/>
          </a:xfrm>
          <a:prstGeom prst="ellipse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80605" y="188640"/>
            <a:ext cx="3384376" cy="523220"/>
          </a:xfrm>
          <a:prstGeom prst="rect">
            <a:avLst/>
          </a:prstGeom>
          <a:solidFill>
            <a:srgbClr val="844924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Mak" pitchFamily="50" charset="0"/>
              </a:rPr>
              <a:t>Лекторий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20436" r="19347" b="306"/>
          <a:stretch/>
        </p:blipFill>
        <p:spPr bwMode="auto">
          <a:xfrm>
            <a:off x="4671440" y="1038070"/>
            <a:ext cx="3284936" cy="22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53" y="1038070"/>
            <a:ext cx="3304220" cy="467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9" t="18034" r="15363"/>
          <a:stretch/>
        </p:blipFill>
        <p:spPr bwMode="auto">
          <a:xfrm>
            <a:off x="4671440" y="3453769"/>
            <a:ext cx="3284936" cy="22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99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566"/>
          <a:stretch/>
        </p:blipFill>
        <p:spPr>
          <a:xfrm>
            <a:off x="-41889" y="-81573"/>
            <a:ext cx="9317214" cy="6939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66609" y="-865639"/>
            <a:ext cx="6684862" cy="7929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64651" y="1280991"/>
            <a:ext cx="4397005" cy="6958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01680"/>
            <a:ext cx="1054496" cy="1080342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68545" y="188640"/>
            <a:ext cx="3096345" cy="523220"/>
          </a:xfrm>
          <a:prstGeom prst="rect">
            <a:avLst/>
          </a:prstGeom>
          <a:solidFill>
            <a:srgbClr val="F9DEC3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32719"/>
                </a:solidFill>
                <a:latin typeface="Mak" pitchFamily="50" charset="0"/>
              </a:rPr>
              <a:t>Киноклуб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" r="13333"/>
          <a:stretch/>
        </p:blipFill>
        <p:spPr bwMode="auto">
          <a:xfrm>
            <a:off x="1115616" y="1042981"/>
            <a:ext cx="3235663" cy="229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54" y="1042981"/>
            <a:ext cx="3251422" cy="469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424191"/>
            <a:ext cx="3235663" cy="229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78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9688"/>
            <a:ext cx="918686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-246159"/>
            <a:ext cx="4397005" cy="6958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0528" y="1908388"/>
            <a:ext cx="6684862" cy="7929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32271"/>
            <a:ext cx="1054496" cy="1080342"/>
          </a:xfrm>
          <a:prstGeom prst="ellipse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17397" y="260648"/>
            <a:ext cx="3709205" cy="584775"/>
          </a:xfrm>
          <a:prstGeom prst="rect">
            <a:avLst/>
          </a:prstGeom>
          <a:solidFill>
            <a:srgbClr val="844924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ak" pitchFamily="50" charset="0"/>
              </a:rPr>
              <a:t>Тематический вечер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ACBC12-3CD0-4AA3-B127-2FAFE233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9" y="1052736"/>
            <a:ext cx="3445047" cy="487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2EDB27-7736-4851-9F85-D603F520CA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26270"/>
            <a:ext cx="3600400" cy="24002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CBF56A-4FC8-405C-B4EC-6F6978EF24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13521" r="2367" b="48029"/>
          <a:stretch/>
        </p:blipFill>
        <p:spPr>
          <a:xfrm>
            <a:off x="4644008" y="1052736"/>
            <a:ext cx="3600400" cy="24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2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9688"/>
            <a:ext cx="918686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203848" y="1940591"/>
            <a:ext cx="6188576" cy="7929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01680"/>
            <a:ext cx="1054496" cy="1080342"/>
          </a:xfrm>
          <a:prstGeom prst="ellipse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461" y="-276750"/>
            <a:ext cx="4360246" cy="6958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7756" y="276287"/>
            <a:ext cx="4230074" cy="523220"/>
          </a:xfrm>
          <a:prstGeom prst="rect">
            <a:avLst/>
          </a:prstGeom>
          <a:solidFill>
            <a:srgbClr val="532719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Mak" pitchFamily="50" charset="0"/>
              </a:rPr>
              <a:t>Мероприятия</a:t>
            </a:r>
          </a:p>
        </p:txBody>
      </p:sp>
      <p:pic>
        <p:nvPicPr>
          <p:cNvPr id="5122" name="Picture 2" descr="https://sun9-59.userapi.com/AWmMDMij0AYbsBlINtJEWhUIoMbuJWGx9NF0fA/95BFaPo2bj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3" y="1299090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9015" y="1299090"/>
            <a:ext cx="475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Days</a:t>
            </a:r>
            <a:r>
              <a:rPr lang="en-US" sz="2800" dirty="0">
                <a:solidFill>
                  <a:srgbClr val="371E0F"/>
                </a:solidFill>
                <a:latin typeface="Fulbo Argenta" pitchFamily="2" charset="-79"/>
                <a:cs typeface="Fulbo Argenta" pitchFamily="2" charset="-79"/>
              </a:rPr>
              <a:t> of Danish Design</a:t>
            </a:r>
            <a:r>
              <a:rPr lang="en-US" sz="2400" dirty="0">
                <a:latin typeface="Fulbo Argenta" pitchFamily="2" charset="-79"/>
                <a:cs typeface="Fulbo Argenta" pitchFamily="2" charset="-79"/>
              </a:rPr>
              <a:t>  </a:t>
            </a:r>
            <a:endParaRPr lang="ru-RU" sz="2400" dirty="0">
              <a:latin typeface="Fulbo Argenta" pitchFamily="2" charset="-79"/>
              <a:cs typeface="Fulbo Argenta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62" y="4379620"/>
            <a:ext cx="4667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Сотрудничество с компанией </a:t>
            </a:r>
            <a:r>
              <a:rPr lang="en-US" sz="2400" b="1" i="1" dirty="0"/>
              <a:t>LABORATORY GROUP</a:t>
            </a:r>
            <a:r>
              <a:rPr lang="ru-RU" sz="2400" b="1" i="1" dirty="0"/>
              <a:t> </a:t>
            </a:r>
            <a:r>
              <a:rPr lang="ru-RU" sz="2400" i="1" dirty="0"/>
              <a:t>и брендами </a:t>
            </a:r>
            <a:r>
              <a:rPr lang="en-US" sz="2400" b="1" i="1" dirty="0" err="1"/>
              <a:t>Frama</a:t>
            </a:r>
            <a:r>
              <a:rPr lang="en-US" sz="2400" b="1" i="1" dirty="0"/>
              <a:t>, </a:t>
            </a:r>
            <a:r>
              <a:rPr lang="en-US" sz="2400" b="1" i="1" dirty="0" err="1"/>
              <a:t>Nuura</a:t>
            </a:r>
            <a:r>
              <a:rPr lang="en-US" sz="2400" b="1" i="1" dirty="0"/>
              <a:t>, Kristina Dam Studio, </a:t>
            </a:r>
            <a:r>
              <a:rPr lang="en-US" sz="2400" b="1" i="1" dirty="0" err="1"/>
              <a:t>Moebe</a:t>
            </a:r>
            <a:r>
              <a:rPr lang="en-US" sz="2400" b="1" i="1" dirty="0"/>
              <a:t>, Warm Nordic</a:t>
            </a:r>
            <a:r>
              <a:rPr lang="ru-RU" sz="2400" b="1" i="1" dirty="0"/>
              <a:t>.</a:t>
            </a:r>
            <a:endParaRPr lang="ru-RU" sz="2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4125" y="183146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i="1" dirty="0"/>
              <a:t>В рамках программы проходила выставка предметов датской мебели, конкурсы для молодых дизайнеров, деловая программа со спикерами на актуальные темы о перспективах и тенденциях в индустрии дизайна.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1943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9688"/>
            <a:ext cx="918686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-246159"/>
            <a:ext cx="4397005" cy="6958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80528" y="1908388"/>
            <a:ext cx="6684862" cy="7929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32271"/>
            <a:ext cx="1054496" cy="1080342"/>
          </a:xfrm>
          <a:prstGeom prst="ellipse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87935" y="260648"/>
            <a:ext cx="6840759" cy="584775"/>
          </a:xfrm>
          <a:prstGeom prst="rect">
            <a:avLst/>
          </a:prstGeom>
          <a:solidFill>
            <a:srgbClr val="844924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ak" pitchFamily="50" charset="0"/>
              </a:rPr>
              <a:t>Экскурсии в библиотеку академии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CCACDEC-8874-4F8B-9D23-AA5AD1CE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12" y="1051894"/>
            <a:ext cx="2936924" cy="52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678D4D-6736-41FA-8B22-AA8D3CA58E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9595"/>
            <a:ext cx="3779689" cy="25197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73C4AF-7B9F-4E56-A987-35A7DF6361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84497"/>
            <a:ext cx="3776340" cy="25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2357" y="-1426592"/>
            <a:ext cx="4365625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844" y="98629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Фестиваль </a:t>
            </a:r>
            <a:br>
              <a:rPr lang="ru-RU" sz="28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</a:br>
            <a:r>
              <a:rPr lang="ru-RU" sz="28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«Детские дни в Петербурге»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59" y="1270065"/>
            <a:ext cx="3638654" cy="485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0867" y="2570217"/>
            <a:ext cx="7924800" cy="66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sun9-60.userapi.com/DQvFPZykrO67PGj_gjhlaPCyJLkh-bqWbk0SjQ/RQjTHxWgG_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9"/>
          <a:stretch/>
        </p:blipFill>
        <p:spPr bwMode="auto">
          <a:xfrm>
            <a:off x="874587" y="3385300"/>
            <a:ext cx="34832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77628" y="5777658"/>
            <a:ext cx="1054496" cy="1080342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74587" y="1556792"/>
            <a:ext cx="3483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71E0F"/>
                </a:solidFill>
                <a:latin typeface="Segoe UI Light" panose="020B0502040204020203" pitchFamily="34" charset="0"/>
              </a:rPr>
              <a:t>Масштабный</a:t>
            </a:r>
            <a:r>
              <a:rPr lang="ru-RU" dirty="0">
                <a:solidFill>
                  <a:srgbClr val="371E0F"/>
                </a:solidFill>
              </a:rPr>
              <a:t> </a:t>
            </a:r>
            <a:r>
              <a:rPr lang="ru-RU" sz="2000" dirty="0">
                <a:solidFill>
                  <a:srgbClr val="371E0F"/>
                </a:solidFill>
                <a:latin typeface="Segoe UI Light" panose="020B0502040204020203" pitchFamily="34" charset="0"/>
              </a:rPr>
              <a:t>партнёрский проект, ежегодно объединяющий более сорока музеев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42796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566"/>
          <a:stretch/>
        </p:blipFill>
        <p:spPr>
          <a:xfrm>
            <a:off x="-41889" y="-81573"/>
            <a:ext cx="9317214" cy="6939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64651" y="1280991"/>
            <a:ext cx="4397005" cy="6958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66609" y="-865639"/>
            <a:ext cx="6684862" cy="792932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1" y="994022"/>
            <a:ext cx="3860872" cy="51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sun9-65.userapi.com/s7ujU0TjasiCUsYbyE5xe4V8hI_9WHuRFfTvgg/_tgCfRjjso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9281"/>
            <a:ext cx="3860872" cy="515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1000"/>
                    </a14:imgEffect>
                    <a14:imgEffect>
                      <a14:colorTemperature colorTemp="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3101" r="26094" b="23101"/>
          <a:stretch/>
        </p:blipFill>
        <p:spPr>
          <a:xfrm>
            <a:off x="7956376" y="5601680"/>
            <a:ext cx="1054496" cy="1080342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99559" y="260745"/>
            <a:ext cx="6634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371E0F"/>
                </a:solidFill>
                <a:latin typeface="Fulbo Argenta" pitchFamily="2" charset="-79"/>
                <a:cs typeface="Fulbo Argenta" pitchFamily="2" charset="-79"/>
              </a:rPr>
              <a:t>Международная </a:t>
            </a:r>
            <a:r>
              <a:rPr lang="ru-RU" sz="2800" dirty="0">
                <a:solidFill>
                  <a:srgbClr val="532719"/>
                </a:solidFill>
                <a:latin typeface="Fulbo Argenta" pitchFamily="2" charset="-79"/>
                <a:cs typeface="Fulbo Argenta" pitchFamily="2" charset="-79"/>
              </a:rPr>
              <a:t>Ассамблея</a:t>
            </a:r>
            <a:r>
              <a:rPr lang="ru-RU" sz="2800" dirty="0">
                <a:solidFill>
                  <a:srgbClr val="371E0F"/>
                </a:solidFill>
                <a:latin typeface="Fulbo Argenta" pitchFamily="2" charset="-79"/>
                <a:cs typeface="Fulbo Argenta" pitchFamily="2" charset="-79"/>
              </a:rPr>
              <a:t> Анимации</a:t>
            </a:r>
          </a:p>
        </p:txBody>
      </p:sp>
    </p:spTree>
    <p:extLst>
      <p:ext uri="{BB962C8B-B14F-4D97-AF65-F5344CB8AC3E}">
        <p14:creationId xmlns:p14="http://schemas.microsoft.com/office/powerpoint/2010/main" val="2397872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248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EIisabethische</vt:lpstr>
      <vt:lpstr>Fulbo Argenta</vt:lpstr>
      <vt:lpstr>Mak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VeV</cp:lastModifiedBy>
  <cp:revision>51</cp:revision>
  <dcterms:created xsi:type="dcterms:W3CDTF">2020-10-07T11:23:16Z</dcterms:created>
  <dcterms:modified xsi:type="dcterms:W3CDTF">2020-11-18T13:19:29Z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1370752</vt:lpwstr>
  </property>
  <property fmtid="{D5CDD505-2E9C-101B-9397-08002B2CF9AE}" name="NXPowerLiteSettings" pid="3">
    <vt:lpwstr>C6000400038000</vt:lpwstr>
  </property>
  <property fmtid="{D5CDD505-2E9C-101B-9397-08002B2CF9AE}" name="NXPowerLiteVersion" pid="4">
    <vt:lpwstr>D9.0.3</vt:lpwstr>
  </property>
</Properties>
</file>